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17"/>
  </p:notesMasterIdLst>
  <p:handoutMasterIdLst>
    <p:handoutMasterId r:id="rId18"/>
  </p:handoutMasterIdLst>
  <p:sldIdLst>
    <p:sldId id="317" r:id="rId2"/>
    <p:sldId id="412" r:id="rId3"/>
    <p:sldId id="407" r:id="rId4"/>
    <p:sldId id="408" r:id="rId5"/>
    <p:sldId id="402" r:id="rId6"/>
    <p:sldId id="403" r:id="rId7"/>
    <p:sldId id="410" r:id="rId8"/>
    <p:sldId id="404" r:id="rId9"/>
    <p:sldId id="405" r:id="rId10"/>
    <p:sldId id="406" r:id="rId11"/>
    <p:sldId id="378" r:id="rId12"/>
    <p:sldId id="452" r:id="rId13"/>
    <p:sldId id="453" r:id="rId14"/>
    <p:sldId id="435" r:id="rId15"/>
    <p:sldId id="436" r:id="rId16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ngor-Jensen, Ole" initials="OM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0"/>
    <a:srgbClr val="000000"/>
    <a:srgbClr val="D2D600"/>
    <a:srgbClr val="FBFB00"/>
    <a:srgbClr val="FFFFFF"/>
    <a:srgbClr val="FFD600"/>
    <a:srgbClr val="92BD11"/>
    <a:srgbClr val="62BEE7"/>
    <a:srgbClr val="CEE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6291" autoAdjust="0"/>
  </p:normalViewPr>
  <p:slideViewPr>
    <p:cSldViewPr snapToGrid="0">
      <p:cViewPr varScale="1">
        <p:scale>
          <a:sx n="123" d="100"/>
          <a:sy n="123" d="100"/>
        </p:scale>
        <p:origin x="1843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1506B-5AE1-4548-A197-BD4F9DE2B148}" type="datetime1">
              <a:rPr lang="sv-SE"/>
              <a:pPr/>
              <a:t>2018-11-05</a:t>
            </a:fld>
            <a:endParaRPr lang="sv-SE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A69894-7DF0-45EB-8BF7-CDCDBF69C8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82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38" y="0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864487-FCBC-41DD-B2E5-B8F210F25663}" type="datetime1">
              <a:rPr lang="sv-SE"/>
              <a:pPr/>
              <a:t>2018-11-05</a:t>
            </a:fld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1194"/>
            <a:ext cx="5678425" cy="460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36"/>
            <a:ext cx="3076871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38" y="9720736"/>
            <a:ext cx="3076870" cy="51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76" tIns="48038" rIns="96076" bIns="48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6405AB-6765-4E40-AE9D-967FF56FA0EE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829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0903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93887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9232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718050" y="1524000"/>
            <a:ext cx="4144963" cy="2133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718050" y="3810000"/>
            <a:ext cx="4144963" cy="21336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0"/>
          </p:nvPr>
        </p:nvSpPr>
        <p:spPr>
          <a:xfrm>
            <a:off x="7997825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5E3E78AF-422D-44F9-A11E-7C8E630100FD}" type="slidenum">
              <a:rPr lang="en-US" altLang="nb-NO"/>
              <a:pPr/>
              <a:t>‹#›</a:t>
            </a:fld>
            <a:endParaRPr lang="en-US" altLang="nb-NO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40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304800"/>
            <a:ext cx="84407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4143375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524000"/>
            <a:ext cx="4144963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4ACA-37C8-47D8-9194-C324FEEF4C2E}" type="slidenum">
              <a:rPr lang="en-US"/>
              <a:pPr>
                <a:defRPr/>
              </a:pPr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9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0866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81443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84328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6878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5220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5594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1817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259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Skanska Teknikk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3CE1-A285-47DE-8E19-5C45EDB8922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71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ransition spd="slow">
    <p:wip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equa.se/eng.ice.htm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apps1.eere.energy.gov/buildings/energypl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grambyggerne.no/" TargetMode="External"/><Relationship Id="rId5" Type="http://schemas.openxmlformats.org/officeDocument/2006/relationships/hyperlink" Target="http://www.passiv.de/index.html?/07_eng/phpp/PHPP2007_F.htm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strusoft.com/index.php/en/products/vip-energy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1.wmf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png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>
            <a:normAutofit/>
          </a:bodyPr>
          <a:lstStyle/>
          <a:p>
            <a:r>
              <a:rPr lang="nb-NO" sz="3200" dirty="0" smtClean="0"/>
              <a:t>KURS I SIMIEN 6.0  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>
                <a:solidFill>
                  <a:srgbClr val="FFFFFF"/>
                </a:solidFill>
              </a:rPr>
              <a:t>ProgramByggerne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0" y="1345317"/>
            <a:ext cx="4260980" cy="2863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869" y="3379779"/>
            <a:ext cx="3601615" cy="28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9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7" name="Rectangle 17"/>
          <p:cNvSpPr>
            <a:spLocks noGrp="1" noChangeArrowheads="1"/>
          </p:cNvSpPr>
          <p:nvPr>
            <p:ph type="title"/>
          </p:nvPr>
        </p:nvSpPr>
        <p:spPr>
          <a:xfrm>
            <a:off x="390525" y="0"/>
            <a:ext cx="7620000" cy="1143000"/>
          </a:xfrm>
        </p:spPr>
        <p:txBody>
          <a:bodyPr/>
          <a:lstStyle/>
          <a:p>
            <a:r>
              <a:rPr lang="nb-NO" altLang="nb-NO" sz="3200" dirty="0" smtClean="0"/>
              <a:t>Temperaturforløp</a:t>
            </a:r>
            <a:endParaRPr lang="nb-NO" altLang="nb-NO" sz="3200" dirty="0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716C-635C-431F-8A83-D5FBADA1D6F3}" type="slidenum">
              <a:rPr lang="en-US" altLang="nb-NO"/>
              <a:pPr/>
              <a:t>10</a:t>
            </a:fld>
            <a:endParaRPr lang="en-US" altLang="nb-NO" sz="1400">
              <a:latin typeface="Times New Roman" pitchFamily="18" charset="0"/>
            </a:endParaRPr>
          </a:p>
        </p:txBody>
      </p:sp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0" y="833438"/>
            <a:ext cx="4962391" cy="285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1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563" y="3684431"/>
            <a:ext cx="48974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1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Håndregneoppgave: 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098030" cy="4800600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Leilighet: 64 m</a:t>
            </a:r>
            <a:r>
              <a:rPr lang="nb-NO" dirty="0" smtClean="0">
                <a:latin typeface="Calibri"/>
              </a:rPr>
              <a:t>²</a:t>
            </a:r>
            <a:r>
              <a:rPr lang="nb-NO" dirty="0" smtClean="0"/>
              <a:t> BRA </a:t>
            </a:r>
          </a:p>
          <a:p>
            <a:r>
              <a:rPr lang="nb-NO" dirty="0" smtClean="0"/>
              <a:t>En fasade: 8 x 3 m mot syd.  </a:t>
            </a:r>
          </a:p>
          <a:p>
            <a:r>
              <a:rPr lang="nb-NO" dirty="0" smtClean="0"/>
              <a:t>Stort vindusfelt på 2 x 6 m.  </a:t>
            </a:r>
          </a:p>
          <a:p>
            <a:r>
              <a:rPr lang="nb-NO" dirty="0" smtClean="0"/>
              <a:t>U-verdier:</a:t>
            </a:r>
            <a:endParaRPr lang="nb-NO" dirty="0" smtClean="0"/>
          </a:p>
          <a:p>
            <a:pPr lvl="1"/>
            <a:r>
              <a:rPr lang="nb-NO" dirty="0" smtClean="0"/>
              <a:t>Yttervegg: U = 0,18 </a:t>
            </a:r>
            <a:r>
              <a:rPr lang="nb-NO" dirty="0"/>
              <a:t>	</a:t>
            </a:r>
            <a:endParaRPr lang="nb-NO" dirty="0" smtClean="0">
              <a:latin typeface="Calibri"/>
            </a:endParaRPr>
          </a:p>
          <a:p>
            <a:pPr lvl="1"/>
            <a:r>
              <a:rPr lang="nb-NO" dirty="0" smtClean="0"/>
              <a:t>Vindu: U = 1,2 </a:t>
            </a:r>
          </a:p>
          <a:p>
            <a:r>
              <a:rPr lang="nb-NO" altLang="nb-NO" sz="2400" dirty="0"/>
              <a:t>Ventilasjon: </a:t>
            </a:r>
            <a:r>
              <a:rPr lang="nb-NO" altLang="nb-NO" sz="2400" dirty="0" smtClean="0"/>
              <a:t>1,5 </a:t>
            </a:r>
            <a:r>
              <a:rPr lang="nb-NO" altLang="nb-NO" sz="2400" dirty="0"/>
              <a:t>m³/hm²</a:t>
            </a:r>
          </a:p>
          <a:p>
            <a:r>
              <a:rPr lang="nb-NO" altLang="nb-NO" sz="2400" dirty="0" err="1"/>
              <a:t>Virk.grad</a:t>
            </a:r>
            <a:r>
              <a:rPr lang="nb-NO" altLang="nb-NO" sz="2400" dirty="0"/>
              <a:t> </a:t>
            </a:r>
            <a:r>
              <a:rPr lang="nb-NO" altLang="nb-NO" sz="2400" dirty="0" err="1"/>
              <a:t>gj.vinner</a:t>
            </a:r>
            <a:r>
              <a:rPr lang="nb-NO" altLang="nb-NO" sz="2400" dirty="0"/>
              <a:t>: </a:t>
            </a:r>
            <a:r>
              <a:rPr lang="nb-NO" altLang="nb-NO" sz="2400" dirty="0" smtClean="0"/>
              <a:t>80 </a:t>
            </a:r>
            <a:r>
              <a:rPr lang="nb-NO" altLang="nb-NO" sz="2400" dirty="0"/>
              <a:t>%</a:t>
            </a:r>
          </a:p>
          <a:p>
            <a:r>
              <a:rPr lang="nb-NO" altLang="nb-NO" sz="2400" dirty="0"/>
              <a:t>Lekkasjetall: </a:t>
            </a:r>
            <a:r>
              <a:rPr lang="nb-NO" altLang="nb-NO" sz="2400" dirty="0" smtClean="0"/>
              <a:t>1.5 </a:t>
            </a:r>
            <a:r>
              <a:rPr lang="nb-NO" altLang="nb-NO" sz="2400" dirty="0"/>
              <a:t>oms/t</a:t>
            </a:r>
          </a:p>
          <a:p>
            <a:r>
              <a:rPr lang="nb-NO" altLang="nb-NO" sz="2400" dirty="0" smtClean="0"/>
              <a:t>Luftvolum: 160 m</a:t>
            </a:r>
            <a:r>
              <a:rPr lang="nb-NO" altLang="nb-NO" sz="2400" dirty="0" smtClean="0">
                <a:latin typeface="Calibri"/>
              </a:rPr>
              <a:t>³</a:t>
            </a:r>
            <a:endParaRPr lang="nb-NO" altLang="nb-NO" sz="2400" dirty="0" smtClean="0"/>
          </a:p>
          <a:p>
            <a:r>
              <a:rPr lang="nb-NO" altLang="nb-NO" sz="2400" dirty="0" err="1" smtClean="0"/>
              <a:t>Utetemp</a:t>
            </a:r>
            <a:r>
              <a:rPr lang="nb-NO" altLang="nb-NO" sz="2400" dirty="0" smtClean="0"/>
              <a:t> vinter: </a:t>
            </a:r>
            <a:r>
              <a:rPr lang="nb-NO" altLang="nb-NO" sz="2400" dirty="0"/>
              <a:t>-20 °C</a:t>
            </a:r>
          </a:p>
          <a:p>
            <a:r>
              <a:rPr lang="nb-NO" altLang="nb-NO" sz="2400" dirty="0" smtClean="0"/>
              <a:t>Innetemperatur: </a:t>
            </a:r>
            <a:r>
              <a:rPr lang="nb-NO" altLang="nb-NO" sz="2400" dirty="0" smtClean="0"/>
              <a:t>20 </a:t>
            </a:r>
            <a:r>
              <a:rPr lang="nb-NO" altLang="nb-NO" sz="2400" dirty="0"/>
              <a:t>°</a:t>
            </a:r>
            <a:r>
              <a:rPr lang="nb-NO" altLang="nb-NO" sz="2400" dirty="0" smtClean="0"/>
              <a:t>C </a:t>
            </a:r>
            <a:endParaRPr lang="nb-NO" altLang="nb-NO" sz="2400" dirty="0"/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ssholder for innhold 2"/>
          <p:cNvSpPr txBox="1">
            <a:spLocks/>
          </p:cNvSpPr>
          <p:nvPr/>
        </p:nvSpPr>
        <p:spPr>
          <a:xfrm>
            <a:off x="4480560" y="1531620"/>
            <a:ext cx="351988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b-NO" smtClean="0"/>
              <a:t>BEREGN DIMENSJONERENDE VARMBEHOV</a:t>
            </a:r>
          </a:p>
          <a:p>
            <a:pPr fontAlgn="auto">
              <a:spcAft>
                <a:spcPts val="0"/>
              </a:spcAft>
            </a:pPr>
            <a:r>
              <a:rPr lang="nb-NO" smtClean="0"/>
              <a:t>BEREGN TEMPERATUR ETTER GJENVINNER</a:t>
            </a:r>
          </a:p>
          <a:p>
            <a:pPr fontAlgn="auto">
              <a:spcAft>
                <a:spcPts val="0"/>
              </a:spcAft>
            </a:pPr>
            <a:r>
              <a:rPr lang="nb-NO" smtClean="0"/>
              <a:t>BEREGN VARMEBEHOV  TIL VARMEBATTERI OG ROMOPPVARMING </a:t>
            </a:r>
          </a:p>
          <a:p>
            <a:pPr fontAlgn="auto">
              <a:spcAft>
                <a:spcPts val="0"/>
              </a:spcAft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9859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Soning av bygg – NS3031:2014 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9842" y="1690689"/>
            <a:ext cx="3868340" cy="4498974"/>
          </a:xfrm>
        </p:spPr>
        <p:txBody>
          <a:bodyPr>
            <a:normAutofit fontScale="47500" lnSpcReduction="20000"/>
          </a:bodyPr>
          <a:lstStyle/>
          <a:p>
            <a:r>
              <a:rPr lang="nb-NO" dirty="0"/>
              <a:t>I tilfeller med store vindus- og glassarealer og/eller lite effektiv solskjerming skal bygningen deles i soner ut fra følgende regler:</a:t>
            </a:r>
          </a:p>
          <a:p>
            <a:pPr lvl="0"/>
            <a:r>
              <a:rPr lang="nb-NO" dirty="0"/>
              <a:t>når produktet av arealandel vinduer, dører og </a:t>
            </a:r>
            <a:r>
              <a:rPr lang="nb-NO" dirty="0" err="1"/>
              <a:t>glassfelt</a:t>
            </a:r>
            <a:r>
              <a:rPr lang="nb-NO" dirty="0"/>
              <a:t>, </a:t>
            </a:r>
            <a:r>
              <a:rPr lang="nb-NO" dirty="0">
                <a:sym typeface="Symbol" panose="05050102010706020507" pitchFamily="18" charset="2"/>
              </a:rPr>
              <a:t></a:t>
            </a:r>
            <a:r>
              <a:rPr lang="nb-NO" baseline="-25000" dirty="0"/>
              <a:t>sol</a:t>
            </a:r>
            <a:r>
              <a:rPr lang="nb-NO" dirty="0"/>
              <a:t>, og total solfaktor for vindu og solskjerming, </a:t>
            </a:r>
            <a:r>
              <a:rPr lang="nb-NO" i="1" dirty="0" err="1"/>
              <a:t>g</a:t>
            </a:r>
            <a:r>
              <a:rPr lang="nb-NO" baseline="-25000" dirty="0" err="1"/>
              <a:t>t</a:t>
            </a:r>
            <a:r>
              <a:rPr lang="nb-NO" dirty="0"/>
              <a:t>, overskrider 5 % (</a:t>
            </a:r>
            <a:r>
              <a:rPr lang="nb-NO" i="1" dirty="0">
                <a:sym typeface="Symbol" panose="05050102010706020507" pitchFamily="18" charset="2"/>
              </a:rPr>
              <a:t></a:t>
            </a:r>
            <a:r>
              <a:rPr lang="nb-NO" dirty="0"/>
              <a:t>sol × </a:t>
            </a:r>
            <a:r>
              <a:rPr lang="nb-NO" i="1" dirty="0" err="1"/>
              <a:t>g</a:t>
            </a:r>
            <a:r>
              <a:rPr lang="nb-NO" dirty="0" err="1"/>
              <a:t>t</a:t>
            </a:r>
            <a:r>
              <a:rPr lang="nb-NO" dirty="0"/>
              <a:t> &gt; 5 %), skal bygningen deles opp i minst 3 beregningssoner som følger:</a:t>
            </a:r>
          </a:p>
          <a:p>
            <a:pPr lvl="0"/>
            <a:r>
              <a:rPr lang="nb-NO" dirty="0"/>
              <a:t>én sone med solutsatt fasade (sør, sørøst og sørvest orientering);</a:t>
            </a:r>
          </a:p>
          <a:p>
            <a:pPr lvl="0"/>
            <a:r>
              <a:rPr lang="nb-NO" dirty="0"/>
              <a:t>én sone med lite solutsatt fasade (nord, nordøst, nordvest);</a:t>
            </a:r>
          </a:p>
          <a:p>
            <a:pPr lvl="0"/>
            <a:r>
              <a:rPr lang="nb-NO" dirty="0"/>
              <a:t>én midtsone i bygningen;</a:t>
            </a:r>
          </a:p>
          <a:p>
            <a:pPr lvl="0"/>
            <a:r>
              <a:rPr lang="nb-NO" dirty="0"/>
              <a:t>dybden på soner med solutsatte og lite solutsatte fasader kan settes til mellom 4 meter til 5 meter. I tilfeller med veldig slank bygningskropp (mindre dybde enn 10 m), kan man redusere det til to beregningssoner (en solutsatt og en lite solutsatt), se figur 3;</a:t>
            </a:r>
          </a:p>
          <a:p>
            <a:pPr lvl="0"/>
            <a:r>
              <a:rPr lang="nb-NO" dirty="0" err="1"/>
              <a:t>solrom</a:t>
            </a:r>
            <a:r>
              <a:rPr lang="nb-NO" dirty="0"/>
              <a:t>, atrier, glassgårder eller lignende, med tilnærmet alle fasader i glass, skal regnes som en egen sone.</a:t>
            </a:r>
          </a:p>
          <a:p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3CE1-A285-47DE-8E19-5C45EDB8922C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29698" name="Picture 2" descr="Soning av byg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91" y="1790021"/>
            <a:ext cx="4503737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Termisk sonedeling av bygget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825" y="2058031"/>
            <a:ext cx="5529469" cy="36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SIMIEN 7.0 og  TS3031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Mål med TS 3031</a:t>
            </a:r>
          </a:p>
          <a:p>
            <a:r>
              <a:rPr lang="nb-NO" sz="2400" dirty="0" smtClean="0"/>
              <a:t>Samme </a:t>
            </a:r>
            <a:r>
              <a:rPr lang="nb-NO" sz="2400" dirty="0" smtClean="0"/>
              <a:t>nøyaktighet på energiforsyning som bygningstekniske tiltak</a:t>
            </a:r>
          </a:p>
          <a:p>
            <a:r>
              <a:rPr lang="nb-NO" sz="2400" dirty="0" smtClean="0"/>
              <a:t>Skille på dårlige, gode og supre energiforsyningsløsninger</a:t>
            </a:r>
          </a:p>
          <a:p>
            <a:r>
              <a:rPr lang="nb-NO" sz="2400" dirty="0" smtClean="0"/>
              <a:t>Rede grunnen for fremtiden NZEB (EPBD2), ZEB (Nullenergi) og </a:t>
            </a:r>
            <a:r>
              <a:rPr lang="nb-NO" sz="2400" dirty="0" err="1" smtClean="0"/>
              <a:t>plusshus</a:t>
            </a:r>
            <a:endParaRPr lang="nb-NO" sz="2400" dirty="0" smtClean="0"/>
          </a:p>
          <a:p>
            <a:r>
              <a:rPr lang="nb-NO" sz="2400" dirty="0" smtClean="0"/>
              <a:t>Bidra til bygg med </a:t>
            </a:r>
            <a:r>
              <a:rPr lang="nb-NO" sz="2400" dirty="0"/>
              <a:t>bygnings- og installasjonsteknisk gode </a:t>
            </a:r>
            <a:r>
              <a:rPr lang="nb-NO" sz="2400" dirty="0" smtClean="0"/>
              <a:t>totalløsninger</a:t>
            </a:r>
          </a:p>
          <a:p>
            <a:r>
              <a:rPr lang="nb-NO" sz="2400" dirty="0" smtClean="0"/>
              <a:t>Samtidig bør nye NS3031:2016 kunne brukes av de samme brukerne som anvender NS3031:2014 i dag</a:t>
            </a:r>
            <a:r>
              <a:rPr lang="nb-NO" sz="2400" dirty="0"/>
              <a:t>.</a:t>
            </a:r>
            <a:endParaRPr 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82485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71513"/>
            <a:ext cx="88773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872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PROGRAM</a:t>
            </a:r>
            <a:endParaRPr lang="nb-NO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836991"/>
              </p:ext>
            </p:extLst>
          </p:nvPr>
        </p:nvGraphicFramePr>
        <p:xfrm>
          <a:off x="1040990" y="1600201"/>
          <a:ext cx="6452420" cy="4800598"/>
        </p:xfrm>
        <a:graphic>
          <a:graphicData uri="http://schemas.openxmlformats.org/drawingml/2006/table">
            <a:tbl>
              <a:tblPr/>
              <a:tblGrid>
                <a:gridCol w="3226210"/>
                <a:gridCol w="3226210"/>
              </a:tblGrid>
              <a:tr h="309716">
                <a:tc>
                  <a:txBody>
                    <a:bodyPr/>
                    <a:lstStyle/>
                    <a:p>
                      <a:r>
                        <a:rPr lang="nb-NO" sz="1500" dirty="0"/>
                        <a:t>09.30 – 10.00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Registrering – Kaffe/frukt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10.00 </a:t>
                      </a:r>
                      <a:r>
                        <a:rPr lang="nb-NO" sz="1500" dirty="0"/>
                        <a:t>– 10.30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Intro til energiberegninger – stasjonære og dynamiske beregninger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4290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10.30 </a:t>
                      </a:r>
                      <a:r>
                        <a:rPr lang="nb-NO" sz="1500" dirty="0"/>
                        <a:t>- </a:t>
                      </a:r>
                      <a:r>
                        <a:rPr lang="nb-NO" sz="1500" dirty="0" smtClean="0"/>
                        <a:t>10.50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5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 smtClean="0"/>
                        <a:t>Håndregneøvelse</a:t>
                      </a:r>
                      <a:r>
                        <a:rPr lang="nb-NO" sz="1500" baseline="0" dirty="0" smtClean="0"/>
                        <a:t> + k</a:t>
                      </a:r>
                      <a:r>
                        <a:rPr lang="nb-NO" sz="1500" dirty="0" smtClean="0"/>
                        <a:t>affe/frukt</a:t>
                      </a:r>
                    </a:p>
                    <a:p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10.50 </a:t>
                      </a:r>
                      <a:r>
                        <a:rPr lang="nb-NO" sz="1500" dirty="0"/>
                        <a:t>- </a:t>
                      </a:r>
                      <a:r>
                        <a:rPr lang="nb-NO" sz="1500" dirty="0" smtClean="0"/>
                        <a:t>11.30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Bruk av SIMIEN – eksempler</a:t>
                      </a:r>
                      <a:r>
                        <a:rPr lang="nb-NO" sz="1500" baseline="0" dirty="0" smtClean="0"/>
                        <a:t> og tips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11.30 </a:t>
                      </a:r>
                      <a:r>
                        <a:rPr lang="nb-NO" sz="1500" dirty="0"/>
                        <a:t>– </a:t>
                      </a:r>
                      <a:r>
                        <a:rPr lang="nb-NO" sz="1500" dirty="0" smtClean="0"/>
                        <a:t>11.45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Litt om vurdering av soning i SIMIEN   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11.45 </a:t>
                      </a:r>
                      <a:r>
                        <a:rPr lang="nb-NO" sz="1500" dirty="0"/>
                        <a:t>– </a:t>
                      </a:r>
                      <a:r>
                        <a:rPr lang="nb-NO" sz="1500" dirty="0" smtClean="0"/>
                        <a:t>12.00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Kort intro til SIMIEN 7.0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12.00 </a:t>
                      </a:r>
                      <a:r>
                        <a:rPr lang="nb-NO" sz="1500" dirty="0"/>
                        <a:t>– </a:t>
                      </a:r>
                      <a:r>
                        <a:rPr lang="nb-NO" sz="1500" dirty="0" smtClean="0"/>
                        <a:t>12.15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 smtClean="0"/>
                        <a:t>Intro til oppgave – oppdeling i grupper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12.15 </a:t>
                      </a:r>
                      <a:r>
                        <a:rPr lang="nb-NO" sz="1500" dirty="0"/>
                        <a:t>- </a:t>
                      </a:r>
                      <a:r>
                        <a:rPr lang="nb-NO" sz="1500" dirty="0" smtClean="0"/>
                        <a:t>12.45</a:t>
                      </a:r>
                      <a:endParaRPr lang="nb-NO" sz="1500" dirty="0"/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dirty="0" smtClean="0"/>
                        <a:t>Lunsj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12.45 </a:t>
                      </a:r>
                      <a:r>
                        <a:rPr lang="nb-NO" sz="1500" dirty="0"/>
                        <a:t>– 15.00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Arbeid med case – veiledning i grupper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15.00 </a:t>
                      </a:r>
                      <a:r>
                        <a:rPr lang="nb-NO" sz="1500" dirty="0"/>
                        <a:t>– 15.15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Kaffe/frukt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003">
                <a:tc>
                  <a:txBody>
                    <a:bodyPr/>
                    <a:lstStyle/>
                    <a:p>
                      <a:r>
                        <a:rPr lang="nb-NO" sz="1500" dirty="0" smtClean="0"/>
                        <a:t>Ca. 15.15 </a:t>
                      </a:r>
                      <a:r>
                        <a:rPr lang="nb-NO" sz="1500" dirty="0"/>
                        <a:t>- 16.00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500" dirty="0"/>
                        <a:t>Presentasjon i plenum – diskusjon av løsninger og resultater</a:t>
                      </a:r>
                    </a:p>
                  </a:txBody>
                  <a:tcPr marL="77429" marR="77429" marT="38715" marB="387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7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>
          <a:xfrm>
            <a:off x="363557" y="0"/>
            <a:ext cx="7620000" cy="627961"/>
          </a:xfrm>
        </p:spPr>
        <p:txBody>
          <a:bodyPr/>
          <a:lstStyle/>
          <a:p>
            <a:r>
              <a:rPr lang="nb-NO" sz="2800" dirty="0" smtClean="0"/>
              <a:t>Energiberegningsmetoder</a:t>
            </a:r>
            <a:endParaRPr lang="nb-NO" sz="2800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499300"/>
              </p:ext>
            </p:extLst>
          </p:nvPr>
        </p:nvGraphicFramePr>
        <p:xfrm>
          <a:off x="363557" y="716095"/>
          <a:ext cx="7619150" cy="5714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3793"/>
                <a:gridCol w="2892027"/>
                <a:gridCol w="1703330"/>
              </a:tblGrid>
              <a:tr h="357812">
                <a:tc>
                  <a:txBody>
                    <a:bodyPr/>
                    <a:lstStyle/>
                    <a:p>
                      <a:r>
                        <a:rPr lang="nb-NO" dirty="0" smtClean="0"/>
                        <a:t>Type</a:t>
                      </a:r>
                      <a:r>
                        <a:rPr lang="nb-NO" baseline="0" dirty="0" smtClean="0"/>
                        <a:t> beregninger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Eksempler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nb-NO" dirty="0" smtClean="0"/>
                        <a:t>Håndberegninger/ enkle regnearkmodeller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NS3031:1987</a:t>
                      </a:r>
                    </a:p>
                    <a:p>
                      <a:endParaRPr lang="nb-NO" dirty="0" smtClean="0"/>
                    </a:p>
                    <a:p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r>
                        <a:rPr lang="nb-NO" dirty="0" smtClean="0"/>
                        <a:t>2. Månedsstasjonære</a:t>
                      </a:r>
                    </a:p>
                    <a:p>
                      <a:r>
                        <a:rPr lang="nb-NO" dirty="0" smtClean="0"/>
                        <a:t>Beregninger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PHPP,</a:t>
                      </a:r>
                      <a:r>
                        <a:rPr lang="nb-NO" baseline="0" dirty="0" smtClean="0"/>
                        <a:t>  ISO13790, </a:t>
                      </a:r>
                    </a:p>
                    <a:p>
                      <a:r>
                        <a:rPr lang="nb-NO" baseline="0" dirty="0" smtClean="0"/>
                        <a:t>NS3031:2007 </a:t>
                      </a:r>
                      <a:endParaRPr lang="nb-NO" dirty="0" smtClean="0"/>
                    </a:p>
                    <a:p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1162891">
                <a:tc>
                  <a:txBody>
                    <a:bodyPr/>
                    <a:lstStyle/>
                    <a:p>
                      <a:r>
                        <a:rPr lang="nb-NO" dirty="0" smtClean="0"/>
                        <a:t>3. Dynamiske</a:t>
                      </a:r>
                      <a:r>
                        <a:rPr lang="nb-NO" baseline="0" dirty="0" smtClean="0"/>
                        <a:t> beregningsprogrammer, basert på elektrisk analogi (RC)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TEK-SJEKK</a:t>
                      </a:r>
                      <a:r>
                        <a:rPr lang="nb-NO" baseline="0" dirty="0" smtClean="0"/>
                        <a:t> </a:t>
                      </a:r>
                    </a:p>
                    <a:p>
                      <a:r>
                        <a:rPr lang="nb-NO" baseline="0" dirty="0" smtClean="0"/>
                        <a:t>SIMIEN </a:t>
                      </a:r>
                    </a:p>
                    <a:p>
                      <a:r>
                        <a:rPr lang="nb-NO" baseline="0" dirty="0" smtClean="0"/>
                        <a:t>ISO13790 </a:t>
                      </a:r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894531">
                <a:tc>
                  <a:txBody>
                    <a:bodyPr/>
                    <a:lstStyle/>
                    <a:p>
                      <a:r>
                        <a:rPr lang="nb-NO" dirty="0" smtClean="0"/>
                        <a:t>4. Avanserte dynamiske</a:t>
                      </a:r>
                      <a:r>
                        <a:rPr lang="nb-NO" baseline="0" dirty="0" smtClean="0"/>
                        <a:t> beregningsprogram</a:t>
                      </a:r>
                      <a:r>
                        <a:rPr lang="nb-NO" dirty="0" smtClean="0"/>
                        <a:t>  basert på differanse-metoder. e.l.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TRNSYS.</a:t>
                      </a:r>
                      <a:r>
                        <a:rPr lang="nb-NO" baseline="0" dirty="0" smtClean="0"/>
                        <a:t> E-</a:t>
                      </a:r>
                      <a:r>
                        <a:rPr lang="nb-NO" baseline="0" dirty="0" err="1" smtClean="0"/>
                        <a:t>plus</a:t>
                      </a:r>
                      <a:r>
                        <a:rPr lang="nb-NO" baseline="0" dirty="0" smtClean="0"/>
                        <a:t>, ESP-r,</a:t>
                      </a:r>
                    </a:p>
                    <a:p>
                      <a:r>
                        <a:rPr lang="nb-NO" baseline="0" dirty="0" smtClean="0"/>
                        <a:t>IDA ICE,…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  <a:tr h="1416914">
                <a:tc>
                  <a:txBody>
                    <a:bodyPr/>
                    <a:lstStyle/>
                    <a:p>
                      <a:r>
                        <a:rPr lang="nb-NO" dirty="0" smtClean="0"/>
                        <a:t>5. Andre avanserte simuleringsprogrammet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CFD*: Eks. </a:t>
                      </a:r>
                      <a:r>
                        <a:rPr lang="nb-NO" dirty="0" err="1" smtClean="0"/>
                        <a:t>Fluent</a:t>
                      </a:r>
                      <a:endParaRPr lang="nb-NO" dirty="0" smtClean="0"/>
                    </a:p>
                    <a:p>
                      <a:r>
                        <a:rPr lang="nb-NO" dirty="0" err="1" smtClean="0"/>
                        <a:t>Kuldebroberegninger</a:t>
                      </a:r>
                      <a:r>
                        <a:rPr lang="nb-NO" dirty="0" smtClean="0"/>
                        <a:t>:</a:t>
                      </a:r>
                      <a:r>
                        <a:rPr lang="nb-NO" baseline="0" dirty="0" smtClean="0"/>
                        <a:t> eks: Heat 2/3, </a:t>
                      </a:r>
                      <a:r>
                        <a:rPr lang="nb-NO" baseline="0" dirty="0" err="1" smtClean="0"/>
                        <a:t>Therm</a:t>
                      </a:r>
                      <a:r>
                        <a:rPr lang="nb-NO" baseline="0" dirty="0" smtClean="0"/>
                        <a:t>,..</a:t>
                      </a:r>
                    </a:p>
                    <a:p>
                      <a:r>
                        <a:rPr lang="nb-NO" dirty="0" smtClean="0"/>
                        <a:t>Varmeuttak</a:t>
                      </a:r>
                      <a:r>
                        <a:rPr lang="nb-NO" baseline="0" dirty="0" smtClean="0"/>
                        <a:t> grunnen: EED**</a:t>
                      </a:r>
                      <a:endParaRPr lang="nb-NO" dirty="0"/>
                    </a:p>
                  </a:txBody>
                  <a:tcPr marL="86451" marR="86451"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marL="86451" marR="86451"/>
                </a:tc>
              </a:tr>
            </a:tbl>
          </a:graphicData>
        </a:graphic>
      </p:graphicFrame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27CF-354B-476E-81E8-3BFF4BEBC1E0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363557" y="6521986"/>
            <a:ext cx="4132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* </a:t>
            </a:r>
            <a:r>
              <a:rPr lang="nb-NO" sz="1200" dirty="0" err="1" smtClean="0"/>
              <a:t>Computational</a:t>
            </a:r>
            <a:r>
              <a:rPr lang="nb-NO" sz="1200" dirty="0" smtClean="0"/>
              <a:t>  fluid </a:t>
            </a:r>
            <a:r>
              <a:rPr lang="nb-NO" sz="1200" dirty="0" err="1" smtClean="0"/>
              <a:t>dynamics</a:t>
            </a:r>
            <a:r>
              <a:rPr lang="nb-NO" sz="1200" dirty="0" smtClean="0"/>
              <a:t>. ** Earth Energy Designer.</a:t>
            </a:r>
            <a:endParaRPr lang="nb-NO" sz="1200" dirty="0"/>
          </a:p>
        </p:txBody>
      </p:sp>
      <p:pic>
        <p:nvPicPr>
          <p:cNvPr id="10" name="Picture 4" descr="TRNSY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85" y="4112659"/>
            <a:ext cx="1482884" cy="8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75" y="2994512"/>
            <a:ext cx="1222872" cy="93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85" y="1408084"/>
            <a:ext cx="905857" cy="1388125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24" y="5117320"/>
            <a:ext cx="14001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233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Energiberegningsprogram </a:t>
            </a:r>
            <a:r>
              <a:rPr lang="nb-NO" altLang="nb-NO" dirty="0" smtClean="0"/>
              <a:t>brukt i Norge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altLang="nb-NO" sz="1600" dirty="0" smtClean="0"/>
              <a:t>TRNSYS: www.trnsys.com/ </a:t>
            </a:r>
          </a:p>
          <a:p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E-PLUS: </a:t>
            </a:r>
            <a:r>
              <a:rPr lang="nb-NO" altLang="nb-NO" sz="1600" dirty="0" smtClean="0">
                <a:hlinkClick r:id="rId2"/>
              </a:rPr>
              <a:t>http://apps1.eere.energy.gov/buildings/energyplus/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IDA-ICA: </a:t>
            </a:r>
            <a:r>
              <a:rPr lang="nb-NO" altLang="nb-NO" sz="1600" dirty="0" smtClean="0">
                <a:hlinkClick r:id="rId3"/>
              </a:rPr>
              <a:t>www.equa.se/eng.ice.html</a:t>
            </a:r>
            <a:r>
              <a:rPr lang="nb-NO" altLang="nb-NO" sz="1600" dirty="0" smtClean="0"/>
              <a:t>   </a:t>
            </a:r>
          </a:p>
          <a:p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VIP ENERGY: </a:t>
            </a:r>
            <a:r>
              <a:rPr lang="nb-NO" altLang="nb-NO" sz="1600" dirty="0" smtClean="0">
                <a:hlinkClick r:id="rId4"/>
              </a:rPr>
              <a:t>http://www.strusoft.com/index.php/en/products/vip-energy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PHPP: </a:t>
            </a:r>
            <a:r>
              <a:rPr lang="nb-NO" altLang="nb-NO" sz="1600" dirty="0" smtClean="0">
                <a:hlinkClick r:id="rId5"/>
              </a:rPr>
              <a:t>http://www.passiv.de/index.html?/07_eng/phpp/PHPP2007_F.htm</a:t>
            </a:r>
            <a:endParaRPr lang="nb-NO" altLang="nb-NO" sz="1600" dirty="0" smtClean="0"/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SIMIEN: </a:t>
            </a:r>
            <a:r>
              <a:rPr lang="nb-NO" altLang="nb-NO" sz="1600" dirty="0" smtClean="0">
                <a:hlinkClick r:id="rId6"/>
              </a:rPr>
              <a:t>www.programbyggerne.no</a:t>
            </a:r>
            <a:r>
              <a:rPr lang="nb-NO" altLang="nb-NO" sz="1600" dirty="0" smtClean="0"/>
              <a:t> </a:t>
            </a:r>
          </a:p>
          <a:p>
            <a:endParaRPr lang="nb-NO" altLang="nb-NO" sz="1600" dirty="0" smtClean="0"/>
          </a:p>
          <a:p>
            <a:r>
              <a:rPr lang="nb-NO" altLang="nb-NO" sz="1600" dirty="0" smtClean="0"/>
              <a:t>Flere andre: TEK-sjekk, POLYSUN, </a:t>
            </a:r>
            <a:r>
              <a:rPr lang="nb-NO" altLang="nb-NO" sz="1600" dirty="0" err="1" smtClean="0"/>
              <a:t>Bsim</a:t>
            </a:r>
            <a:r>
              <a:rPr lang="nb-NO" altLang="nb-NO" sz="1600" dirty="0" smtClean="0"/>
              <a:t>, RIUSKA, ESP-r, ECOTECT, PARASOL:</a:t>
            </a:r>
          </a:p>
          <a:p>
            <a:pPr>
              <a:buFont typeface="Wingdings" pitchFamily="2" charset="2"/>
              <a:buNone/>
            </a:pPr>
            <a:r>
              <a:rPr lang="nb-NO" altLang="nb-NO" sz="1600" dirty="0" smtClean="0"/>
              <a:t>http://apps1.eere.energy.gov/buildings/tools_directory/subjects.cfm/pagename=subjects/pagename_menu=whole_building_analysis/pagename_submenu=energy_simulation</a:t>
            </a:r>
          </a:p>
          <a:p>
            <a:endParaRPr lang="nb-NO" altLang="nb-NO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3E5DA4C-1D59-435C-8665-8F88E9BBDE89}" type="slidenum">
              <a:rPr lang="en-US" altLang="nb-NO" sz="1000" smtClean="0"/>
              <a:pPr/>
              <a:t>4</a:t>
            </a:fld>
            <a:endParaRPr lang="en-US" altLang="nb-NO" sz="1000" smtClean="0"/>
          </a:p>
        </p:txBody>
      </p:sp>
      <p:pic>
        <p:nvPicPr>
          <p:cNvPr id="33797" name="Picture 4" descr="TRNSY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61" y="1060450"/>
            <a:ext cx="2554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2404"/>
            <a:ext cx="2852738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energyplus_abou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414" y="2093120"/>
            <a:ext cx="1574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vip-energy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836988"/>
            <a:ext cx="12842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39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7513638" cy="914400"/>
          </a:xfrm>
        </p:spPr>
        <p:txBody>
          <a:bodyPr>
            <a:normAutofit/>
          </a:bodyPr>
          <a:lstStyle/>
          <a:p>
            <a:r>
              <a:rPr lang="nb-NO" altLang="nb-NO" sz="3200"/>
              <a:t>Stasjonær varmebalanse for et rom/bygg</a:t>
            </a:r>
            <a:endParaRPr lang="en-US" altLang="nb-NO" sz="3200"/>
          </a:p>
        </p:txBody>
      </p:sp>
      <p:sp>
        <p:nvSpPr>
          <p:cNvPr id="1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9C6F-D111-4582-9335-14AC1641A320}" type="slidenum">
              <a:rPr lang="en-US" altLang="nb-NO"/>
              <a:pPr/>
              <a:t>5</a:t>
            </a:fld>
            <a:endParaRPr lang="en-US" altLang="nb-NO" sz="1400">
              <a:latin typeface="Times New Roman" pitchFamily="18" charset="0"/>
            </a:endParaRPr>
          </a:p>
        </p:txBody>
      </p:sp>
      <p:pic>
        <p:nvPicPr>
          <p:cNvPr id="34819" name="Picture 3" descr="Varmebala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1" t="17177" b="18163"/>
          <a:stretch>
            <a:fillRect/>
          </a:stretch>
        </p:blipFill>
        <p:spPr bwMode="auto">
          <a:xfrm>
            <a:off x="3635375" y="2657475"/>
            <a:ext cx="550862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700088" y="1193800"/>
          <a:ext cx="3730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9" name="Equation" r:id="rId4" imgW="2031840" imgH="228600" progId="Equation.3">
                  <p:embed/>
                </p:oleObj>
              </mc:Choice>
              <mc:Fallback>
                <p:oleObj name="Equation" r:id="rId4" imgW="2031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193800"/>
                        <a:ext cx="37306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509588" y="2149475"/>
          <a:ext cx="410845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" name="Equation" r:id="rId6" imgW="2616120" imgH="736560" progId="Equation.3">
                  <p:embed/>
                </p:oleObj>
              </mc:Choice>
              <mc:Fallback>
                <p:oleObj name="Equation" r:id="rId6" imgW="2616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149475"/>
                        <a:ext cx="410845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685800" y="1625600"/>
          <a:ext cx="37211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1" name="Equation" r:id="rId8" imgW="1892160" imgH="228600" progId="Equation.3">
                  <p:embed/>
                </p:oleObj>
              </mc:Choice>
              <mc:Fallback>
                <p:oleObj name="Equation" r:id="rId8" imgW="1892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25600"/>
                        <a:ext cx="37211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76080" y="4125067"/>
            <a:ext cx="25314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nb-NO" altLang="nb-NO" dirty="0" smtClean="0"/>
              <a:t>N</a:t>
            </a:r>
            <a:r>
              <a:rPr lang="nb-NO" altLang="nb-NO" sz="1200" dirty="0" smtClean="0"/>
              <a:t>50</a:t>
            </a:r>
            <a:r>
              <a:rPr lang="nb-NO" altLang="nb-NO" dirty="0" smtClean="0"/>
              <a:t>: Lekkasjetall</a:t>
            </a:r>
          </a:p>
          <a:p>
            <a:pPr algn="l"/>
            <a:r>
              <a:rPr lang="nb-NO" altLang="nb-NO" dirty="0" smtClean="0"/>
              <a:t>     : Luftmengde (m</a:t>
            </a:r>
            <a:r>
              <a:rPr lang="nb-NO" altLang="nb-NO" dirty="0" smtClean="0">
                <a:latin typeface="Calibri"/>
              </a:rPr>
              <a:t>³</a:t>
            </a:r>
            <a:r>
              <a:rPr lang="nb-NO" altLang="nb-NO" dirty="0" smtClean="0"/>
              <a:t>/h)</a:t>
            </a:r>
            <a:endParaRPr lang="nb-NO" altLang="nb-NO" dirty="0"/>
          </a:p>
          <a:p>
            <a:pPr algn="l"/>
            <a:r>
              <a:rPr lang="nb-NO" altLang="nb-NO" dirty="0"/>
              <a:t>V: Volumet</a:t>
            </a:r>
          </a:p>
          <a:p>
            <a:pPr algn="l"/>
            <a:r>
              <a:rPr lang="nb-NO" altLang="nb-NO" dirty="0"/>
              <a:t>U: U-verdien</a:t>
            </a:r>
          </a:p>
          <a:p>
            <a:pPr algn="l"/>
            <a:r>
              <a:rPr lang="nb-NO" altLang="nb-NO" dirty="0"/>
              <a:t>A: Areal vegg, vindu, </a:t>
            </a:r>
          </a:p>
          <a:p>
            <a:pPr algn="l"/>
            <a:r>
              <a:rPr lang="nb-NO" altLang="nb-NO" dirty="0"/>
              <a:t>tak og gulv</a:t>
            </a:r>
          </a:p>
        </p:txBody>
      </p:sp>
      <p:pic>
        <p:nvPicPr>
          <p:cNvPr id="34833" name="Picture 17" descr="Bilder Bregenz 0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0"/>
            <a:ext cx="1274762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43299"/>
              </p:ext>
            </p:extLst>
          </p:nvPr>
        </p:nvGraphicFramePr>
        <p:xfrm>
          <a:off x="385591" y="3613532"/>
          <a:ext cx="1182019" cy="275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2" name="Equation" r:id="rId11" imgW="977900" imgH="228600" progId="Equation.3">
                  <p:embed/>
                </p:oleObj>
              </mc:Choice>
              <mc:Fallback>
                <p:oleObj name="Equation" r:id="rId11" imgW="9779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91" y="3613532"/>
                        <a:ext cx="1182019" cy="275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1673862" y="3583103"/>
            <a:ext cx="1925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(balansert ventilasjon,</a:t>
            </a:r>
          </a:p>
          <a:p>
            <a:r>
              <a:rPr lang="nb-NO" sz="1400" dirty="0" smtClean="0"/>
              <a:t>NS3031)</a:t>
            </a:r>
            <a:endParaRPr lang="nb-NO" sz="1400" dirty="0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323101"/>
              </p:ext>
            </p:extLst>
          </p:nvPr>
        </p:nvGraphicFramePr>
        <p:xfrm>
          <a:off x="484741" y="4442897"/>
          <a:ext cx="242371" cy="3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Equation" r:id="rId13" imgW="152268" imgH="203024" progId="Equation.3">
                  <p:embed/>
                </p:oleObj>
              </mc:Choice>
              <mc:Fallback>
                <p:oleObj name="Equation" r:id="rId13" imgW="152268" imgH="203024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41" y="4442897"/>
                        <a:ext cx="242371" cy="31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2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  <p:bldP spid="348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166688"/>
            <a:ext cx="8440737" cy="914400"/>
          </a:xfrm>
        </p:spPr>
        <p:txBody>
          <a:bodyPr/>
          <a:lstStyle/>
          <a:p>
            <a:r>
              <a:rPr lang="nb-NO" altLang="nb-NO" sz="2400" dirty="0"/>
              <a:t>Eksempel stasjonær beregning, </a:t>
            </a:r>
            <a:br>
              <a:rPr lang="nb-NO" altLang="nb-NO" sz="2400" dirty="0"/>
            </a:br>
            <a:r>
              <a:rPr lang="nb-NO" altLang="nb-NO" sz="2400" dirty="0"/>
              <a:t>oppvarmingsbehov  </a:t>
            </a:r>
            <a:r>
              <a:rPr lang="nb-NO" altLang="nb-NO" sz="2400" dirty="0" smtClean="0"/>
              <a:t>liten enebolig</a:t>
            </a:r>
            <a:endParaRPr lang="en-US" altLang="nb-NO" sz="2400" dirty="0"/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altLang="nb-NO" sz="1600" dirty="0" smtClean="0"/>
              <a:t>100 </a:t>
            </a:r>
            <a:r>
              <a:rPr lang="nb-NO" altLang="nb-NO" sz="1600" dirty="0"/>
              <a:t>m² </a:t>
            </a:r>
            <a:r>
              <a:rPr lang="nb-NO" altLang="nb-NO" sz="1600" dirty="0" smtClean="0"/>
              <a:t>BRA (en etasje) </a:t>
            </a:r>
            <a:endParaRPr lang="nb-NO" altLang="nb-NO" sz="1600" dirty="0"/>
          </a:p>
          <a:p>
            <a:r>
              <a:rPr lang="nb-NO" altLang="nb-NO" sz="1600" dirty="0"/>
              <a:t>Fasade: </a:t>
            </a:r>
            <a:r>
              <a:rPr lang="nb-NO" altLang="nb-NO" sz="1600" dirty="0" smtClean="0"/>
              <a:t>102,5 </a:t>
            </a:r>
            <a:r>
              <a:rPr lang="nb-NO" altLang="nb-NO" sz="1600" dirty="0"/>
              <a:t>m²</a:t>
            </a:r>
          </a:p>
          <a:p>
            <a:r>
              <a:rPr lang="nb-NO" altLang="nb-NO" sz="1600" dirty="0" smtClean="0"/>
              <a:t>Vinduer: 20 </a:t>
            </a:r>
            <a:r>
              <a:rPr lang="nb-NO" altLang="nb-NO" sz="1600" dirty="0"/>
              <a:t>m²</a:t>
            </a:r>
          </a:p>
          <a:p>
            <a:r>
              <a:rPr lang="nb-NO" altLang="nb-NO" sz="1600" dirty="0"/>
              <a:t>Takhøyde: </a:t>
            </a:r>
            <a:r>
              <a:rPr lang="nb-NO" altLang="nb-NO" sz="1600" dirty="0" smtClean="0"/>
              <a:t>2,5 </a:t>
            </a:r>
            <a:r>
              <a:rPr lang="nb-NO" altLang="nb-NO" sz="1600" dirty="0"/>
              <a:t>m</a:t>
            </a:r>
          </a:p>
          <a:p>
            <a:r>
              <a:rPr lang="nb-NO" altLang="nb-NO" sz="1600" dirty="0"/>
              <a:t>U-vegg: 0.18 </a:t>
            </a:r>
            <a:r>
              <a:rPr lang="nb-NO" altLang="nb-NO" sz="1600" dirty="0" smtClean="0"/>
              <a:t>W/m²K</a:t>
            </a:r>
          </a:p>
          <a:p>
            <a:r>
              <a:rPr lang="nb-NO" altLang="nb-NO" sz="1600" dirty="0" smtClean="0"/>
              <a:t>U-tak: 0.13 </a:t>
            </a:r>
            <a:r>
              <a:rPr lang="nb-NO" altLang="nb-NO" sz="1600" dirty="0"/>
              <a:t>W/m²K</a:t>
            </a:r>
          </a:p>
          <a:p>
            <a:r>
              <a:rPr lang="nb-NO" altLang="nb-NO" sz="1600" dirty="0" smtClean="0"/>
              <a:t>U-gulv: 0.15 </a:t>
            </a:r>
            <a:r>
              <a:rPr lang="nb-NO" altLang="nb-NO" sz="1600" dirty="0"/>
              <a:t>W/m²K</a:t>
            </a:r>
          </a:p>
          <a:p>
            <a:r>
              <a:rPr lang="nb-NO" altLang="nb-NO" sz="1600" dirty="0" smtClean="0"/>
              <a:t>U-vindu</a:t>
            </a:r>
            <a:r>
              <a:rPr lang="nb-NO" altLang="nb-NO" sz="1600" dirty="0"/>
              <a:t>: 1.2 W/m²K</a:t>
            </a:r>
          </a:p>
          <a:p>
            <a:r>
              <a:rPr lang="nb-NO" altLang="nb-NO" sz="1600" dirty="0"/>
              <a:t>Ventilasjon: </a:t>
            </a:r>
            <a:r>
              <a:rPr lang="nb-NO" altLang="nb-NO" sz="1600" dirty="0" smtClean="0"/>
              <a:t>1,2 </a:t>
            </a:r>
            <a:r>
              <a:rPr lang="nb-NO" altLang="nb-NO" sz="1600" dirty="0"/>
              <a:t>m³/hm²</a:t>
            </a:r>
          </a:p>
          <a:p>
            <a:r>
              <a:rPr lang="nb-NO" altLang="nb-NO" sz="1600" dirty="0" err="1"/>
              <a:t>Virk.grad</a:t>
            </a:r>
            <a:r>
              <a:rPr lang="nb-NO" altLang="nb-NO" sz="1600" dirty="0"/>
              <a:t> </a:t>
            </a:r>
            <a:r>
              <a:rPr lang="nb-NO" altLang="nb-NO" sz="1600" dirty="0" err="1"/>
              <a:t>gj.vinner</a:t>
            </a:r>
            <a:r>
              <a:rPr lang="nb-NO" altLang="nb-NO" sz="1600" dirty="0"/>
              <a:t>: 70 %</a:t>
            </a:r>
          </a:p>
          <a:p>
            <a:r>
              <a:rPr lang="nb-NO" altLang="nb-NO" sz="1600" dirty="0"/>
              <a:t>Lekkasjetall: </a:t>
            </a:r>
            <a:r>
              <a:rPr lang="nb-NO" altLang="nb-NO" sz="1600" dirty="0" smtClean="0"/>
              <a:t>2.5 </a:t>
            </a:r>
            <a:r>
              <a:rPr lang="nb-NO" altLang="nb-NO" sz="1600" dirty="0"/>
              <a:t>oms/t</a:t>
            </a:r>
          </a:p>
          <a:p>
            <a:r>
              <a:rPr lang="nb-NO" altLang="nb-NO" sz="1600" dirty="0" err="1"/>
              <a:t>Utetemp</a:t>
            </a:r>
            <a:r>
              <a:rPr lang="nb-NO" altLang="nb-NO" sz="1600" dirty="0"/>
              <a:t>: -20 °C</a:t>
            </a:r>
          </a:p>
          <a:p>
            <a:r>
              <a:rPr lang="nb-NO" altLang="nb-NO" sz="1600" dirty="0" err="1"/>
              <a:t>Innetemp</a:t>
            </a:r>
            <a:r>
              <a:rPr lang="nb-NO" altLang="nb-NO" sz="1600" dirty="0"/>
              <a:t>: 20 °C</a:t>
            </a:r>
          </a:p>
          <a:p>
            <a:r>
              <a:rPr lang="nb-NO" altLang="nb-NO" sz="1600" dirty="0"/>
              <a:t>Neglisjerer internlast og sol</a:t>
            </a:r>
          </a:p>
          <a:p>
            <a:endParaRPr lang="nb-NO" altLang="nb-NO" sz="1600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65CF-4C50-4186-BB7C-11927140043C}" type="slidenum">
              <a:rPr lang="en-US" altLang="nb-NO"/>
              <a:pPr/>
              <a:t>6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3605517" y="1020763"/>
            <a:ext cx="1932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Transmisjonstap:</a:t>
            </a:r>
            <a:endParaRPr lang="nb-NO" altLang="nb-NO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3346066" y="3607795"/>
            <a:ext cx="4245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Varmetapstallet og  varmebehov (DUT):</a:t>
            </a:r>
            <a:endParaRPr lang="nb-NO" altLang="nb-NO" dirty="0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1651"/>
              </p:ext>
            </p:extLst>
          </p:nvPr>
        </p:nvGraphicFramePr>
        <p:xfrm>
          <a:off x="3684587" y="1509311"/>
          <a:ext cx="3245023" cy="66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5" name="Equation" r:id="rId3" imgW="2222500" imgH="457200" progId="Equation.3">
                  <p:embed/>
                </p:oleObj>
              </mc:Choice>
              <mc:Fallback>
                <p:oleObj name="Equation" r:id="rId3" imgW="22225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1509311"/>
                        <a:ext cx="3245023" cy="665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05517" y="2219766"/>
            <a:ext cx="3403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Infiltrasjons- og ventilasjonstap:</a:t>
            </a:r>
            <a:endParaRPr lang="nb-NO" altLang="nb-NO" dirty="0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517095"/>
              </p:ext>
            </p:extLst>
          </p:nvPr>
        </p:nvGraphicFramePr>
        <p:xfrm>
          <a:off x="3684588" y="2677099"/>
          <a:ext cx="3262902" cy="28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6" name="Equation" r:id="rId5" imgW="2489200" imgH="215900" progId="Equation.3">
                  <p:embed/>
                </p:oleObj>
              </mc:Choice>
              <mc:Fallback>
                <p:oleObj name="Equation" r:id="rId5" imgW="2489200" imgH="2159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677099"/>
                        <a:ext cx="3262902" cy="28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254751"/>
              </p:ext>
            </p:extLst>
          </p:nvPr>
        </p:nvGraphicFramePr>
        <p:xfrm>
          <a:off x="3605518" y="3078164"/>
          <a:ext cx="3775784" cy="314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7" name="Equation" r:id="rId7" imgW="2730500" imgH="228600" progId="Equation.3">
                  <p:embed/>
                </p:oleObj>
              </mc:Choice>
              <mc:Fallback>
                <p:oleObj name="Equation" r:id="rId7" imgW="27305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18" y="3078164"/>
                        <a:ext cx="3775784" cy="314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668616" y="5677111"/>
            <a:ext cx="2427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/>
              <a:t>Splitta varmebehov: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23138"/>
              </p:ext>
            </p:extLst>
          </p:nvPr>
        </p:nvGraphicFramePr>
        <p:xfrm>
          <a:off x="3605517" y="3977127"/>
          <a:ext cx="2930839" cy="484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8" name="Equation" r:id="rId9" imgW="2413000" imgH="393700" progId="Equation.3">
                  <p:embed/>
                </p:oleObj>
              </mc:Choice>
              <mc:Fallback>
                <p:oleObj name="Equation" r:id="rId9" imgW="2413000" imgH="39370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17" y="3977127"/>
                        <a:ext cx="2930839" cy="4846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54797"/>
              </p:ext>
            </p:extLst>
          </p:nvPr>
        </p:nvGraphicFramePr>
        <p:xfrm>
          <a:off x="3605518" y="4638101"/>
          <a:ext cx="3213924" cy="34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" name="Equation" r:id="rId11" imgW="2120900" imgH="228600" progId="Equation.3">
                  <p:embed/>
                </p:oleObj>
              </mc:Choice>
              <mc:Fallback>
                <p:oleObj name="Equation" r:id="rId11" imgW="2120900" imgH="228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518" y="4638101"/>
                        <a:ext cx="3213924" cy="344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3558584" y="5104253"/>
            <a:ext cx="5032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Med 100 m</a:t>
            </a:r>
            <a:r>
              <a:rPr lang="nb-NO" altLang="nb-NO" dirty="0" smtClean="0">
                <a:latin typeface="Calibri"/>
              </a:rPr>
              <a:t>²</a:t>
            </a:r>
            <a:r>
              <a:rPr lang="nb-NO" altLang="nb-NO" dirty="0" smtClean="0"/>
              <a:t> BRA trenger derfor eneboligen en </a:t>
            </a:r>
          </a:p>
          <a:p>
            <a:r>
              <a:rPr lang="nb-NO" altLang="nb-NO" dirty="0" smtClean="0"/>
              <a:t>Installert effekt på ca. 3,7 kW.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695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8" grpId="0"/>
      <p:bldP spid="66579" grpId="0"/>
      <p:bldP spid="20" grpId="0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963" y="166688"/>
            <a:ext cx="8440737" cy="914400"/>
          </a:xfrm>
        </p:spPr>
        <p:txBody>
          <a:bodyPr>
            <a:normAutofit/>
          </a:bodyPr>
          <a:lstStyle/>
          <a:p>
            <a:r>
              <a:rPr lang="nb-NO" altLang="nb-NO" sz="2400" dirty="0"/>
              <a:t>S</a:t>
            </a:r>
            <a:r>
              <a:rPr lang="nb-NO" altLang="nb-NO" sz="2400" dirty="0" smtClean="0"/>
              <a:t>tasjonær beregning – splitta varmebehov rom og varmebatteri </a:t>
            </a:r>
            <a:r>
              <a:rPr lang="nb-NO" altLang="nb-NO" sz="2400" dirty="0"/>
              <a:t/>
            </a:r>
            <a:br>
              <a:rPr lang="nb-NO" altLang="nb-NO" sz="2400" dirty="0"/>
            </a:br>
            <a:endParaRPr lang="en-US" altLang="nb-NO" sz="24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22275" y="1524000"/>
            <a:ext cx="3433629" cy="3995451"/>
          </a:xfrm>
        </p:spPr>
        <p:txBody>
          <a:bodyPr/>
          <a:lstStyle/>
          <a:p>
            <a:endParaRPr lang="nb-NO" dirty="0"/>
          </a:p>
        </p:txBody>
      </p:sp>
      <p:graphicFrame>
        <p:nvGraphicFramePr>
          <p:cNvPr id="66576" name="Object 1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83638019"/>
              </p:ext>
            </p:extLst>
          </p:nvPr>
        </p:nvGraphicFramePr>
        <p:xfrm>
          <a:off x="4418013" y="1692275"/>
          <a:ext cx="36671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Equation" r:id="rId3" imgW="2933640" imgH="685800" progId="Equation.3">
                  <p:embed/>
                </p:oleObj>
              </mc:Choice>
              <mc:Fallback>
                <p:oleObj name="Equation" r:id="rId3" imgW="29336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692275"/>
                        <a:ext cx="36671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Plassholder for lysbilde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65CF-4C50-4186-BB7C-11927140043C}" type="slidenum">
              <a:rPr lang="en-US" altLang="nb-NO"/>
              <a:pPr/>
              <a:t>7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483865" y="1229720"/>
            <a:ext cx="3070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Temperatur etter gjenvinner:</a:t>
            </a:r>
            <a:endParaRPr lang="nb-NO" altLang="nb-NO" dirty="0"/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4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8" name="Picture 3" descr="Varmebala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3726" b="16905"/>
          <a:stretch>
            <a:fillRect/>
          </a:stretch>
        </p:blipFill>
        <p:spPr bwMode="auto">
          <a:xfrm>
            <a:off x="277144" y="890932"/>
            <a:ext cx="3875787" cy="33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4393894" y="2365021"/>
            <a:ext cx="34291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altLang="nb-NO" dirty="0" smtClean="0"/>
              <a:t>Hvis ønsket </a:t>
            </a:r>
            <a:r>
              <a:rPr lang="nb-NO" altLang="nb-NO" dirty="0" err="1" smtClean="0"/>
              <a:t>tilluftstemperatur</a:t>
            </a:r>
            <a:r>
              <a:rPr lang="nb-NO" altLang="nb-NO" dirty="0" smtClean="0"/>
              <a:t> er</a:t>
            </a:r>
          </a:p>
          <a:p>
            <a:r>
              <a:rPr lang="nb-NO" altLang="nb-NO" dirty="0" smtClean="0"/>
              <a:t>20 </a:t>
            </a:r>
            <a:r>
              <a:rPr lang="nb-NO" altLang="nb-NO" dirty="0" smtClean="0">
                <a:latin typeface="Calibri"/>
              </a:rPr>
              <a:t>°</a:t>
            </a:r>
            <a:r>
              <a:rPr lang="nb-NO" altLang="nb-NO" dirty="0" smtClean="0"/>
              <a:t>C bli varmebehovet til </a:t>
            </a:r>
          </a:p>
          <a:p>
            <a:r>
              <a:rPr lang="nb-NO" altLang="nb-NO" dirty="0" smtClean="0"/>
              <a:t>varmebatteriet:</a:t>
            </a:r>
            <a:endParaRPr lang="nb-NO" altLang="nb-NO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374724"/>
              </p:ext>
            </p:extLst>
          </p:nvPr>
        </p:nvGraphicFramePr>
        <p:xfrm>
          <a:off x="4393894" y="3404211"/>
          <a:ext cx="3582318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4" name="Equation" r:id="rId6" imgW="2197100" imgH="241300" progId="Equation.3">
                  <p:embed/>
                </p:oleObj>
              </mc:Choice>
              <mc:Fallback>
                <p:oleObj name="Equation" r:id="rId6" imgW="21971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894" y="3404211"/>
                        <a:ext cx="3582318" cy="401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295022" y="4034333"/>
            <a:ext cx="3780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b-NO" altLang="nb-NO" dirty="0" smtClean="0"/>
              <a:t>Resterende 32 W/m</a:t>
            </a:r>
            <a:r>
              <a:rPr lang="nb-NO" altLang="nb-NO" dirty="0" smtClean="0">
                <a:latin typeface="Calibri"/>
              </a:rPr>
              <a:t>²</a:t>
            </a:r>
            <a:r>
              <a:rPr lang="nb-NO" altLang="nb-NO" dirty="0" smtClean="0"/>
              <a:t> må tas av romoppvarmingen. 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13775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79388"/>
            <a:ext cx="7421735" cy="914400"/>
          </a:xfrm>
        </p:spPr>
        <p:txBody>
          <a:bodyPr/>
          <a:lstStyle/>
          <a:p>
            <a:r>
              <a:rPr lang="nb-NO" altLang="nb-NO" sz="3200" dirty="0"/>
              <a:t>Dynamisk </a:t>
            </a:r>
            <a:r>
              <a:rPr lang="nb-NO" altLang="nb-NO" sz="3200" dirty="0" smtClean="0"/>
              <a:t>varmebalanse </a:t>
            </a:r>
            <a:endParaRPr lang="en-US" altLang="nb-NO" sz="3200" dirty="0"/>
          </a:p>
        </p:txBody>
      </p:sp>
      <p:sp>
        <p:nvSpPr>
          <p:cNvPr id="12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69177-B5F2-4FA7-B8B1-C67B017520FA}" type="slidenum">
              <a:rPr lang="en-US" altLang="nb-NO"/>
              <a:pPr/>
              <a:t>8</a:t>
            </a:fld>
            <a:endParaRPr lang="en-US" altLang="nb-NO" sz="1400">
              <a:latin typeface="Times New Roman" pitchFamily="18" charset="0"/>
            </a:endParaRPr>
          </a:p>
        </p:txBody>
      </p:sp>
      <p:pic>
        <p:nvPicPr>
          <p:cNvPr id="65539" name="Picture 3" descr="Varmebala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4" r="3726" b="16905"/>
          <a:stretch>
            <a:fillRect/>
          </a:stretch>
        </p:blipFill>
        <p:spPr bwMode="auto">
          <a:xfrm>
            <a:off x="4460799" y="1122577"/>
            <a:ext cx="4354512" cy="35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684838" y="3706813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b-NO" altLang="nb-NO" sz="1600" b="1"/>
              <a:t>C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54528"/>
              </p:ext>
            </p:extLst>
          </p:nvPr>
        </p:nvGraphicFramePr>
        <p:xfrm>
          <a:off x="981075" y="1576388"/>
          <a:ext cx="3292475" cy="447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Equation" r:id="rId4" imgW="2133360" imgH="2882880" progId="Equation.3">
                  <p:embed/>
                </p:oleObj>
              </mc:Choice>
              <mc:Fallback>
                <p:oleObj name="Equation" r:id="rId4" imgW="2133360" imgH="2882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576388"/>
                        <a:ext cx="3292475" cy="447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Line 11"/>
          <p:cNvSpPr>
            <a:spLocks noChangeShapeType="1"/>
          </p:cNvSpPr>
          <p:nvPr/>
        </p:nvSpPr>
        <p:spPr bwMode="auto">
          <a:xfrm flipV="1">
            <a:off x="5613400" y="3963988"/>
            <a:ext cx="187325" cy="414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65552" name="Picture 16" descr="Bilder Bregenz 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0"/>
            <a:ext cx="1123950" cy="74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00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304800"/>
            <a:ext cx="5272088" cy="914400"/>
          </a:xfrm>
        </p:spPr>
        <p:txBody>
          <a:bodyPr/>
          <a:lstStyle/>
          <a:p>
            <a:r>
              <a:rPr lang="nb-NO" altLang="nb-NO" sz="2400"/>
              <a:t>Eksempel dynamisk beregning, </a:t>
            </a:r>
            <a:br>
              <a:rPr lang="nb-NO" altLang="nb-NO" sz="2400"/>
            </a:br>
            <a:r>
              <a:rPr lang="nb-NO" altLang="nb-NO" sz="2400"/>
              <a:t>temperaturforhold sommer</a:t>
            </a:r>
            <a:endParaRPr lang="en-US" altLang="nb-NO" sz="240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235075"/>
            <a:ext cx="3448280" cy="4870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nb-NO" altLang="nb-NO" sz="1600" dirty="0"/>
              <a:t>Samme </a:t>
            </a:r>
            <a:r>
              <a:rPr lang="nb-NO" altLang="nb-NO" sz="1600" dirty="0" smtClean="0"/>
              <a:t>100 </a:t>
            </a:r>
            <a:r>
              <a:rPr lang="nb-NO" altLang="nb-NO" sz="1600" dirty="0"/>
              <a:t>m² </a:t>
            </a:r>
            <a:r>
              <a:rPr lang="nb-NO" altLang="nb-NO" sz="1600" dirty="0" smtClean="0"/>
              <a:t>enebolig</a:t>
            </a:r>
            <a:endParaRPr lang="nb-NO" altLang="nb-NO" sz="1600" dirty="0"/>
          </a:p>
          <a:p>
            <a:pPr>
              <a:lnSpc>
                <a:spcPct val="90000"/>
              </a:lnSpc>
            </a:pPr>
            <a:r>
              <a:rPr lang="nb-NO" altLang="nb-NO" sz="1600" dirty="0"/>
              <a:t>Varmekapasitet: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C”vegg</a:t>
            </a:r>
            <a:r>
              <a:rPr lang="nb-NO" altLang="nb-NO" sz="1400" dirty="0"/>
              <a:t> = 3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</a:t>
            </a:r>
            <a:r>
              <a:rPr lang="nb-NO" altLang="nb-NO" sz="1400" dirty="0" smtClean="0"/>
              <a:t>(82,5 </a:t>
            </a:r>
            <a:r>
              <a:rPr lang="nb-NO" altLang="nb-NO" sz="1400" dirty="0"/>
              <a:t>m2),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C”gulv</a:t>
            </a:r>
            <a:r>
              <a:rPr lang="nb-NO" altLang="nb-NO" sz="1400" dirty="0"/>
              <a:t> = 41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</a:t>
            </a:r>
            <a:r>
              <a:rPr lang="nb-NO" altLang="nb-NO" sz="1400" dirty="0" smtClean="0"/>
              <a:t>100 </a:t>
            </a:r>
            <a:r>
              <a:rPr lang="nb-NO" altLang="nb-NO" sz="1400" dirty="0"/>
              <a:t>m2)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 err="1"/>
              <a:t>C”tak</a:t>
            </a:r>
            <a:r>
              <a:rPr lang="nb-NO" altLang="nb-NO" sz="1400" dirty="0"/>
              <a:t> = 5</a:t>
            </a:r>
            <a:r>
              <a:rPr lang="nb-NO" altLang="nb-NO" sz="1400" dirty="0" smtClean="0"/>
              <a:t> </a:t>
            </a:r>
            <a:r>
              <a:rPr lang="nb-NO" altLang="nb-NO" sz="1400" dirty="0" err="1"/>
              <a:t>Wh</a:t>
            </a:r>
            <a:r>
              <a:rPr lang="nb-NO" altLang="nb-NO" sz="1400" dirty="0"/>
              <a:t>/m²K (</a:t>
            </a:r>
            <a:r>
              <a:rPr lang="nb-NO" altLang="nb-NO" sz="1400" dirty="0" smtClean="0"/>
              <a:t>100 </a:t>
            </a:r>
            <a:r>
              <a:rPr lang="nb-NO" altLang="nb-NO" sz="1400" dirty="0"/>
              <a:t>m²) 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Temperatur kl. 08.00: 20 °C </a:t>
            </a:r>
          </a:p>
          <a:p>
            <a:pPr>
              <a:lnSpc>
                <a:spcPct val="90000"/>
              </a:lnSpc>
            </a:pPr>
            <a:r>
              <a:rPr lang="nb-NO" altLang="nb-NO" sz="1600" dirty="0" smtClean="0"/>
              <a:t>Sommerluftskifte: 4 oms/t</a:t>
            </a:r>
            <a:endParaRPr lang="nb-NO" altLang="nb-NO" sz="1600" dirty="0"/>
          </a:p>
          <a:p>
            <a:pPr>
              <a:lnSpc>
                <a:spcPct val="90000"/>
              </a:lnSpc>
            </a:pPr>
            <a:r>
              <a:rPr lang="nb-NO" altLang="nb-NO" sz="1600" dirty="0"/>
              <a:t>Solfluks vindu (sør): 300 W/m², </a:t>
            </a:r>
            <a:r>
              <a:rPr lang="nb-NO" altLang="nb-NO" sz="1600" dirty="0" smtClean="0"/>
              <a:t>snitt </a:t>
            </a:r>
            <a:r>
              <a:rPr lang="nb-NO" altLang="nb-NO" sz="1600" dirty="0"/>
              <a:t>08-16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Vindu: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Solfaktor: 0.25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Karmfaktor: 0.20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Faktor horisont: 0.8 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/>
              <a:t>Utetemp</a:t>
            </a:r>
            <a:r>
              <a:rPr lang="nb-NO" altLang="nb-NO" sz="1600" dirty="0"/>
              <a:t>: + 20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 err="1" smtClean="0"/>
              <a:t>Innetemp</a:t>
            </a:r>
            <a:r>
              <a:rPr lang="nb-NO" altLang="nb-NO" sz="1600" dirty="0" smtClean="0"/>
              <a:t> </a:t>
            </a:r>
            <a:r>
              <a:rPr lang="nb-NO" altLang="nb-NO" sz="1600" dirty="0" err="1" smtClean="0"/>
              <a:t>kl</a:t>
            </a:r>
            <a:r>
              <a:rPr lang="nb-NO" altLang="nb-NO" sz="1600" dirty="0" smtClean="0"/>
              <a:t> 08.00: </a:t>
            </a:r>
            <a:r>
              <a:rPr lang="nb-NO" altLang="nb-NO" sz="1600" dirty="0"/>
              <a:t>20 °C</a:t>
            </a:r>
          </a:p>
          <a:p>
            <a:pPr>
              <a:lnSpc>
                <a:spcPct val="90000"/>
              </a:lnSpc>
            </a:pPr>
            <a:r>
              <a:rPr lang="nb-NO" altLang="nb-NO" sz="1600" dirty="0"/>
              <a:t>Internlast: 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Lys: </a:t>
            </a:r>
            <a:r>
              <a:rPr lang="nb-NO" altLang="nb-NO" sz="1400" dirty="0" smtClean="0"/>
              <a:t>4 </a:t>
            </a:r>
            <a:r>
              <a:rPr lang="nb-NO" altLang="nb-NO" sz="1400" dirty="0"/>
              <a:t>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Utstyr: </a:t>
            </a:r>
            <a:r>
              <a:rPr lang="nb-NO" altLang="nb-NO" sz="1400" dirty="0" smtClean="0"/>
              <a:t>3 </a:t>
            </a:r>
            <a:r>
              <a:rPr lang="nb-NO" altLang="nb-NO" sz="1400" dirty="0"/>
              <a:t>W/m² (08-16)</a:t>
            </a:r>
          </a:p>
          <a:p>
            <a:pPr lvl="1">
              <a:lnSpc>
                <a:spcPct val="90000"/>
              </a:lnSpc>
            </a:pPr>
            <a:r>
              <a:rPr lang="nb-NO" altLang="nb-NO" sz="1400" dirty="0"/>
              <a:t>Personer: </a:t>
            </a:r>
            <a:r>
              <a:rPr lang="nb-NO" altLang="nb-NO" sz="1400" dirty="0" smtClean="0"/>
              <a:t>2 </a:t>
            </a:r>
            <a:r>
              <a:rPr lang="nb-NO" altLang="nb-NO" sz="1400" dirty="0"/>
              <a:t>W/m² (08-16) </a:t>
            </a:r>
          </a:p>
          <a:p>
            <a:pPr>
              <a:lnSpc>
                <a:spcPct val="90000"/>
              </a:lnSpc>
            </a:pPr>
            <a:endParaRPr lang="nb-NO" altLang="nb-NO" sz="1600" dirty="0"/>
          </a:p>
        </p:txBody>
      </p:sp>
      <p:graphicFrame>
        <p:nvGraphicFramePr>
          <p:cNvPr id="69648" name="Object 1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5924934"/>
              </p:ext>
            </p:extLst>
          </p:nvPr>
        </p:nvGraphicFramePr>
        <p:xfrm>
          <a:off x="3916363" y="1433513"/>
          <a:ext cx="40544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Equation" r:id="rId3" imgW="3225600" imgH="3797280" progId="Equation.3">
                  <p:embed/>
                </p:oleObj>
              </mc:Choice>
              <mc:Fallback>
                <p:oleObj name="Equation" r:id="rId3" imgW="3225600" imgH="3797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1433513"/>
                        <a:ext cx="40544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672D-49E8-4D72-8B4C-8434D01CE638}" type="slidenum">
              <a:rPr lang="en-US" altLang="nb-NO"/>
              <a:pPr/>
              <a:t>9</a:t>
            </a:fld>
            <a:endParaRPr lang="en-US" altLang="nb-NO" sz="1400">
              <a:latin typeface="Times New Roman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/>
          </a:p>
        </p:txBody>
      </p:sp>
      <p:pic>
        <p:nvPicPr>
          <p:cNvPr id="6965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0"/>
            <a:ext cx="1173162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5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22643</TotalTime>
  <Words>829</Words>
  <Application>Microsoft Office PowerPoint</Application>
  <PresentationFormat>On-screen Show (4:3)</PresentationFormat>
  <Paragraphs>166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KURS I SIMIEN 6.0  </vt:lpstr>
      <vt:lpstr>PROGRAM</vt:lpstr>
      <vt:lpstr>Energiberegningsmetoder</vt:lpstr>
      <vt:lpstr>Energiberegningsprogram brukt i Norge</vt:lpstr>
      <vt:lpstr>Stasjonær varmebalanse for et rom/bygg</vt:lpstr>
      <vt:lpstr>Eksempel stasjonær beregning,  oppvarmingsbehov  liten enebolig</vt:lpstr>
      <vt:lpstr>Stasjonær beregning – splitta varmebehov rom og varmebatteri  </vt:lpstr>
      <vt:lpstr>Dynamisk varmebalanse </vt:lpstr>
      <vt:lpstr>Eksempel dynamisk beregning,  temperaturforhold sommer</vt:lpstr>
      <vt:lpstr>Temperaturforløp</vt:lpstr>
      <vt:lpstr>Håndregneoppgave:  </vt:lpstr>
      <vt:lpstr>Soning av bygg – NS3031:2014 </vt:lpstr>
      <vt:lpstr>Termisk sonedeling av bygget</vt:lpstr>
      <vt:lpstr>SIMIEN 7.0 og  TS3031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Lisø, Kim Robert</dc:creator>
  <cp:lastModifiedBy>Dokka, Tor Helge</cp:lastModifiedBy>
  <cp:revision>528</cp:revision>
  <cp:lastPrinted>2014-05-23T05:15:16Z</cp:lastPrinted>
  <dcterms:created xsi:type="dcterms:W3CDTF">2012-03-27T06:48:31Z</dcterms:created>
  <dcterms:modified xsi:type="dcterms:W3CDTF">2018-11-06T15:29:05Z</dcterms:modified>
</cp:coreProperties>
</file>